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6" r:id="rId1"/>
  </p:sldMasterIdLst>
  <p:notesMasterIdLst>
    <p:notesMasterId r:id="rId10"/>
  </p:notesMasterIdLst>
  <p:handoutMasterIdLst>
    <p:handoutMasterId r:id="rId11"/>
  </p:handoutMasterIdLst>
  <p:sldIdLst>
    <p:sldId id="668" r:id="rId2"/>
    <p:sldId id="670" r:id="rId3"/>
    <p:sldId id="705" r:id="rId4"/>
    <p:sldId id="708" r:id="rId5"/>
    <p:sldId id="709" r:id="rId6"/>
    <p:sldId id="711" r:id="rId7"/>
    <p:sldId id="710" r:id="rId8"/>
    <p:sldId id="702" r:id="rId9"/>
  </p:sldIdLst>
  <p:sldSz cx="9144000" cy="6858000" type="screen4x3"/>
  <p:notesSz cx="6985000" cy="9271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2"/>
        </a:solidFill>
        <a:latin typeface="Comic Sans MS" pitchFamily="66" charset="0"/>
        <a:ea typeface="+mn-ea"/>
        <a:cs typeface="+mn-cs"/>
      </a:defRPr>
    </a:lvl1pPr>
    <a:lvl2pPr marL="457200" algn="l" rtl="0" eaLnBrk="0" fontAlgn="base" hangingPunct="0">
      <a:spcBef>
        <a:spcPct val="0"/>
      </a:spcBef>
      <a:spcAft>
        <a:spcPct val="0"/>
      </a:spcAft>
      <a:defRPr b="1" kern="1200">
        <a:solidFill>
          <a:schemeClr val="tx2"/>
        </a:solidFill>
        <a:latin typeface="Comic Sans MS" pitchFamily="66" charset="0"/>
        <a:ea typeface="+mn-ea"/>
        <a:cs typeface="+mn-cs"/>
      </a:defRPr>
    </a:lvl2pPr>
    <a:lvl3pPr marL="914400" algn="l" rtl="0" eaLnBrk="0" fontAlgn="base" hangingPunct="0">
      <a:spcBef>
        <a:spcPct val="0"/>
      </a:spcBef>
      <a:spcAft>
        <a:spcPct val="0"/>
      </a:spcAft>
      <a:defRPr b="1" kern="1200">
        <a:solidFill>
          <a:schemeClr val="tx2"/>
        </a:solidFill>
        <a:latin typeface="Comic Sans MS" pitchFamily="66" charset="0"/>
        <a:ea typeface="+mn-ea"/>
        <a:cs typeface="+mn-cs"/>
      </a:defRPr>
    </a:lvl3pPr>
    <a:lvl4pPr marL="1371600" algn="l" rtl="0" eaLnBrk="0" fontAlgn="base" hangingPunct="0">
      <a:spcBef>
        <a:spcPct val="0"/>
      </a:spcBef>
      <a:spcAft>
        <a:spcPct val="0"/>
      </a:spcAft>
      <a:defRPr b="1" kern="1200">
        <a:solidFill>
          <a:schemeClr val="tx2"/>
        </a:solidFill>
        <a:latin typeface="Comic Sans MS" pitchFamily="66" charset="0"/>
        <a:ea typeface="+mn-ea"/>
        <a:cs typeface="+mn-cs"/>
      </a:defRPr>
    </a:lvl4pPr>
    <a:lvl5pPr marL="1828800" algn="l" rtl="0" eaLnBrk="0" fontAlgn="base" hangingPunct="0">
      <a:spcBef>
        <a:spcPct val="0"/>
      </a:spcBef>
      <a:spcAft>
        <a:spcPct val="0"/>
      </a:spcAft>
      <a:defRPr b="1" kern="1200">
        <a:solidFill>
          <a:schemeClr val="tx2"/>
        </a:solidFill>
        <a:latin typeface="Comic Sans MS" pitchFamily="66" charset="0"/>
        <a:ea typeface="+mn-ea"/>
        <a:cs typeface="+mn-cs"/>
      </a:defRPr>
    </a:lvl5pPr>
    <a:lvl6pPr marL="2286000" algn="l" defTabSz="914400" rtl="0" eaLnBrk="1" latinLnBrk="0" hangingPunct="1">
      <a:defRPr b="1" kern="1200">
        <a:solidFill>
          <a:schemeClr val="tx2"/>
        </a:solidFill>
        <a:latin typeface="Comic Sans MS" pitchFamily="66" charset="0"/>
        <a:ea typeface="+mn-ea"/>
        <a:cs typeface="+mn-cs"/>
      </a:defRPr>
    </a:lvl6pPr>
    <a:lvl7pPr marL="2743200" algn="l" defTabSz="914400" rtl="0" eaLnBrk="1" latinLnBrk="0" hangingPunct="1">
      <a:defRPr b="1" kern="1200">
        <a:solidFill>
          <a:schemeClr val="tx2"/>
        </a:solidFill>
        <a:latin typeface="Comic Sans MS" pitchFamily="66" charset="0"/>
        <a:ea typeface="+mn-ea"/>
        <a:cs typeface="+mn-cs"/>
      </a:defRPr>
    </a:lvl7pPr>
    <a:lvl8pPr marL="3200400" algn="l" defTabSz="914400" rtl="0" eaLnBrk="1" latinLnBrk="0" hangingPunct="1">
      <a:defRPr b="1" kern="1200">
        <a:solidFill>
          <a:schemeClr val="tx2"/>
        </a:solidFill>
        <a:latin typeface="Comic Sans MS" pitchFamily="66" charset="0"/>
        <a:ea typeface="+mn-ea"/>
        <a:cs typeface="+mn-cs"/>
      </a:defRPr>
    </a:lvl8pPr>
    <a:lvl9pPr marL="3657600" algn="l" defTabSz="914400" rtl="0" eaLnBrk="1" latinLnBrk="0" hangingPunct="1">
      <a:defRPr b="1" kern="1200">
        <a:solidFill>
          <a:schemeClr val="tx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3CC33"/>
    <a:srgbClr val="0066FF"/>
    <a:srgbClr val="800000"/>
    <a:srgbClr val="808080"/>
    <a:srgbClr val="777777"/>
    <a:srgbClr val="5F5F5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p:scale>
          <a:sx n="72" d="100"/>
          <a:sy n="72" d="100"/>
        </p:scale>
        <p:origin x="-1762" y="-43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28" y="39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14675" y="8832850"/>
            <a:ext cx="757238" cy="257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669" tIns="45141" rIns="88669" bIns="45141">
            <a:spAutoFit/>
          </a:bodyPr>
          <a:lstStyle>
            <a:lvl1pPr defTabSz="881063">
              <a:defRPr sz="2400">
                <a:solidFill>
                  <a:schemeClr val="tx1"/>
                </a:solidFill>
                <a:latin typeface="Times New Roman" pitchFamily="18" charset="0"/>
              </a:defRPr>
            </a:lvl1pPr>
            <a:lvl2pPr marL="442913" defTabSz="881063">
              <a:defRPr sz="2400">
                <a:solidFill>
                  <a:schemeClr val="tx1"/>
                </a:solidFill>
                <a:latin typeface="Times New Roman" pitchFamily="18" charset="0"/>
              </a:defRPr>
            </a:lvl2pPr>
            <a:lvl3pPr marL="881063" defTabSz="881063">
              <a:defRPr sz="2400">
                <a:solidFill>
                  <a:schemeClr val="tx1"/>
                </a:solidFill>
                <a:latin typeface="Times New Roman" pitchFamily="18" charset="0"/>
              </a:defRPr>
            </a:lvl3pPr>
            <a:lvl4pPr marL="1323975" defTabSz="881063">
              <a:defRPr sz="2400">
                <a:solidFill>
                  <a:schemeClr val="tx1"/>
                </a:solidFill>
                <a:latin typeface="Times New Roman" pitchFamily="18" charset="0"/>
              </a:defRPr>
            </a:lvl4pPr>
            <a:lvl5pPr marL="1765300" defTabSz="881063">
              <a:defRPr sz="2400">
                <a:solidFill>
                  <a:schemeClr val="tx1"/>
                </a:solidFill>
                <a:latin typeface="Times New Roman" pitchFamily="18" charset="0"/>
              </a:defRPr>
            </a:lvl5pPr>
            <a:lvl6pPr marL="2222500" defTabSz="881063" eaLnBrk="0" fontAlgn="base" hangingPunct="0">
              <a:spcBef>
                <a:spcPct val="0"/>
              </a:spcBef>
              <a:spcAft>
                <a:spcPct val="0"/>
              </a:spcAft>
              <a:defRPr sz="2400">
                <a:solidFill>
                  <a:schemeClr val="tx1"/>
                </a:solidFill>
                <a:latin typeface="Times New Roman" pitchFamily="18" charset="0"/>
              </a:defRPr>
            </a:lvl6pPr>
            <a:lvl7pPr marL="2679700" defTabSz="881063" eaLnBrk="0" fontAlgn="base" hangingPunct="0">
              <a:spcBef>
                <a:spcPct val="0"/>
              </a:spcBef>
              <a:spcAft>
                <a:spcPct val="0"/>
              </a:spcAft>
              <a:defRPr sz="2400">
                <a:solidFill>
                  <a:schemeClr val="tx1"/>
                </a:solidFill>
                <a:latin typeface="Times New Roman" pitchFamily="18" charset="0"/>
              </a:defRPr>
            </a:lvl7pPr>
            <a:lvl8pPr marL="3136900" defTabSz="881063" eaLnBrk="0" fontAlgn="base" hangingPunct="0">
              <a:spcBef>
                <a:spcPct val="0"/>
              </a:spcBef>
              <a:spcAft>
                <a:spcPct val="0"/>
              </a:spcAft>
              <a:defRPr sz="2400">
                <a:solidFill>
                  <a:schemeClr val="tx1"/>
                </a:solidFill>
                <a:latin typeface="Times New Roman" pitchFamily="18" charset="0"/>
              </a:defRPr>
            </a:lvl8pPr>
            <a:lvl9pPr marL="3594100" defTabSz="881063" eaLnBrk="0" fontAlgn="base" hangingPunct="0">
              <a:spcBef>
                <a:spcPct val="0"/>
              </a:spcBef>
              <a:spcAft>
                <a:spcPct val="0"/>
              </a:spcAft>
              <a:defRPr sz="2400">
                <a:solidFill>
                  <a:schemeClr val="tx1"/>
                </a:solidFill>
                <a:latin typeface="Times New Roman" pitchFamily="18" charset="0"/>
              </a:defRPr>
            </a:lvl9pPr>
          </a:lstStyle>
          <a:p>
            <a:pPr algn="ctr">
              <a:lnSpc>
                <a:spcPct val="90000"/>
              </a:lnSpc>
              <a:defRPr/>
            </a:pPr>
            <a:r>
              <a:rPr lang="en-US" altLang="en-US" sz="1200" b="0" smtClean="0">
                <a:latin typeface="Arial" charset="0"/>
              </a:rPr>
              <a:t>Page </a:t>
            </a:r>
            <a:fld id="{E1EBC50E-4180-4866-B64C-E9B8CCC0E6A1}" type="slidenum">
              <a:rPr lang="en-US" altLang="en-US" sz="1200" b="0" smtClean="0">
                <a:latin typeface="Arial" charset="0"/>
              </a:rPr>
              <a:pPr algn="ctr">
                <a:lnSpc>
                  <a:spcPct val="90000"/>
                </a:lnSpc>
                <a:defRPr/>
              </a:pPr>
              <a:t>‹#›</a:t>
            </a:fld>
            <a:endParaRPr lang="en-US" altLang="en-US" sz="1200" b="0" smtClean="0">
              <a:latin typeface="Arial" charset="0"/>
            </a:endParaRPr>
          </a:p>
        </p:txBody>
      </p:sp>
    </p:spTree>
    <p:extLst>
      <p:ext uri="{BB962C8B-B14F-4D97-AF65-F5344CB8AC3E}">
        <p14:creationId xmlns:p14="http://schemas.microsoft.com/office/powerpoint/2010/main" val="2220052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3027363"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lvl1pPr defTabSz="927100">
              <a:defRPr sz="1200" smtClean="0"/>
            </a:lvl1pPr>
          </a:lstStyle>
          <a:p>
            <a:pPr>
              <a:defRPr/>
            </a:pPr>
            <a:endParaRPr lang="en-US" altLang="en-US"/>
          </a:p>
        </p:txBody>
      </p:sp>
      <p:sp>
        <p:nvSpPr>
          <p:cNvPr id="411651" name="Rectangle 3"/>
          <p:cNvSpPr>
            <a:spLocks noGrp="1" noChangeArrowheads="1"/>
          </p:cNvSpPr>
          <p:nvPr>
            <p:ph type="dt" idx="1"/>
          </p:nvPr>
        </p:nvSpPr>
        <p:spPr bwMode="auto">
          <a:xfrm>
            <a:off x="3957638" y="0"/>
            <a:ext cx="3027362"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lvl1pPr algn="r" defTabSz="927100">
              <a:defRPr sz="1200" smtClean="0"/>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1184275" y="692150"/>
            <a:ext cx="4616450"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931863" y="4386263"/>
            <a:ext cx="5121275" cy="41560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1654" name="Rectangle 6"/>
          <p:cNvSpPr>
            <a:spLocks noGrp="1" noChangeArrowheads="1"/>
          </p:cNvSpPr>
          <p:nvPr>
            <p:ph type="ftr" sz="quarter" idx="4"/>
          </p:nvPr>
        </p:nvSpPr>
        <p:spPr bwMode="auto">
          <a:xfrm>
            <a:off x="0" y="8772525"/>
            <a:ext cx="3027363"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b" anchorCtr="0" compatLnSpc="1">
            <a:prstTxWarp prst="textNoShape">
              <a:avLst/>
            </a:prstTxWarp>
          </a:bodyPr>
          <a:lstStyle>
            <a:lvl1pPr defTabSz="927100">
              <a:defRPr sz="1200" smtClean="0"/>
            </a:lvl1pPr>
          </a:lstStyle>
          <a:p>
            <a:pPr>
              <a:defRPr/>
            </a:pPr>
            <a:endParaRPr lang="en-US" altLang="en-US"/>
          </a:p>
        </p:txBody>
      </p:sp>
      <p:sp>
        <p:nvSpPr>
          <p:cNvPr id="411655" name="Rectangle 7"/>
          <p:cNvSpPr>
            <a:spLocks noGrp="1" noChangeArrowheads="1"/>
          </p:cNvSpPr>
          <p:nvPr>
            <p:ph type="sldNum" sz="quarter" idx="5"/>
          </p:nvPr>
        </p:nvSpPr>
        <p:spPr bwMode="auto">
          <a:xfrm>
            <a:off x="3957638" y="8772525"/>
            <a:ext cx="3027362"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b" anchorCtr="0" compatLnSpc="1">
            <a:prstTxWarp prst="textNoShape">
              <a:avLst/>
            </a:prstTxWarp>
          </a:bodyPr>
          <a:lstStyle>
            <a:lvl1pPr algn="r" defTabSz="927100">
              <a:defRPr sz="1200" smtClean="0"/>
            </a:lvl1pPr>
          </a:lstStyle>
          <a:p>
            <a:pPr>
              <a:defRPr/>
            </a:pPr>
            <a:fld id="{DBB50329-3E95-4953-A982-22C26296221B}" type="slidenum">
              <a:rPr lang="en-US" altLang="en-US"/>
              <a:pPr>
                <a:defRPr/>
              </a:pPr>
              <a:t>‹#›</a:t>
            </a:fld>
            <a:endParaRPr lang="en-US" altLang="en-US"/>
          </a:p>
        </p:txBody>
      </p:sp>
    </p:spTree>
    <p:extLst>
      <p:ext uri="{BB962C8B-B14F-4D97-AF65-F5344CB8AC3E}">
        <p14:creationId xmlns:p14="http://schemas.microsoft.com/office/powerpoint/2010/main" val="434999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A85DD474-604D-4811-A895-2244749646CB}" type="slidenum">
              <a:rPr lang="en-US" altLang="en-US"/>
              <a:pPr/>
              <a:t>1</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smtClean="0"/>
              <a:t>Notes:</a:t>
            </a: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2D9F023A-1D48-48A6-9A5F-E99BC71A836C}" type="slidenum">
              <a:rPr lang="en-US" altLang="en-US"/>
              <a:pPr/>
              <a:t>2</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31863" y="4386263"/>
            <a:ext cx="5164137" cy="4376737"/>
          </a:xfrm>
          <a:noFill/>
        </p:spPr>
        <p:txBody>
          <a:bodyPr/>
          <a:lstStyle/>
          <a:p>
            <a:r>
              <a:rPr lang="en-US" altLang="en-US" smtClean="0"/>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A667DFA4-AB6D-4EA9-9FBE-D4E33C778567}" type="slidenum">
              <a:rPr lang="en-US" altLang="en-US"/>
              <a:pPr/>
              <a:t>3</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EB3D40F1-7FF7-4814-B73E-A7FEFF8882BB}" type="slidenum">
              <a:rPr lang="en-US" altLang="en-US"/>
              <a:pPr/>
              <a:t>4</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174B23A9-4149-4225-99B5-1ABAA53B3B39}" type="slidenum">
              <a:rPr lang="en-US" altLang="en-US"/>
              <a:pPr/>
              <a:t>5</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56F129C3-9EEB-4805-B007-309541E26363}" type="slidenum">
              <a:rPr lang="en-US" altLang="en-US"/>
              <a:pPr/>
              <a:t>7</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8F46545F-3AC1-4411-8CF1-922586C18D78}" type="slidenum">
              <a:rPr lang="en-US" altLang="en-US"/>
              <a:pPr/>
              <a:t>8</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altLang="en-US" smtClean="0"/>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en-US" smtClean="0"/>
              <a:t>Now I’d like to answer your questions about newsletters and electronic services . . . </a:t>
            </a:r>
          </a:p>
          <a:p>
            <a:endParaRPr lang="en-US" altLang="en-US" smtClean="0"/>
          </a:p>
          <a:p>
            <a:r>
              <a:rPr lang="en-US" altLang="en-US" smtClean="0"/>
              <a:t>(After Q&amp;A)</a:t>
            </a:r>
          </a:p>
          <a:p>
            <a:endParaRPr lang="en-US" altLang="en-US" smtClean="0"/>
          </a:p>
          <a:p>
            <a:r>
              <a:rPr lang="en-US" altLang="en-US" smtClean="0"/>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26" descr="ieeeblu"/>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04800" y="1828800"/>
            <a:ext cx="86106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03" name="Rectangle 1027"/>
          <p:cNvSpPr>
            <a:spLocks noGrp="1" noChangeArrowheads="1"/>
          </p:cNvSpPr>
          <p:nvPr>
            <p:ph type="ctrTitle"/>
          </p:nvPr>
        </p:nvSpPr>
        <p:spPr>
          <a:xfrm>
            <a:off x="914400" y="2743200"/>
            <a:ext cx="7772400" cy="1143000"/>
          </a:xfrm>
        </p:spPr>
        <p:txBody>
          <a:bodyPr/>
          <a:lstStyle>
            <a:lvl1pPr>
              <a:defRPr/>
            </a:lvl1pPr>
          </a:lstStyle>
          <a:p>
            <a:pPr lvl="0"/>
            <a:r>
              <a:rPr lang="en-US" altLang="en-US" noProof="0" smtClean="0"/>
              <a:t>Click to edit Master title style</a:t>
            </a:r>
          </a:p>
        </p:txBody>
      </p:sp>
    </p:spTree>
    <p:extLst>
      <p:ext uri="{BB962C8B-B14F-4D97-AF65-F5344CB8AC3E}">
        <p14:creationId xmlns:p14="http://schemas.microsoft.com/office/powerpoint/2010/main" val="37124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363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631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645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522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836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35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8422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46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997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329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9" name="Picture 5" descr="ieeeblu"/>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6"/>
          <p:cNvSpPr txBox="1">
            <a:spLocks noChangeArrowheads="1"/>
          </p:cNvSpPr>
          <p:nvPr/>
        </p:nvSpPr>
        <p:spPr bwMode="auto">
          <a:xfrm>
            <a:off x="1600200" y="6172200"/>
            <a:ext cx="5638800" cy="304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b="1">
                <a:solidFill>
                  <a:schemeClr val="tx2"/>
                </a:solidFill>
                <a:latin typeface="Comic Sans MS" pitchFamily="66" charset="0"/>
              </a:defRPr>
            </a:lvl1pPr>
            <a:lvl2pPr marL="742950" indent="-285750">
              <a:defRPr b="1">
                <a:solidFill>
                  <a:schemeClr val="tx2"/>
                </a:solidFill>
                <a:latin typeface="Comic Sans MS" pitchFamily="66" charset="0"/>
              </a:defRPr>
            </a:lvl2pPr>
            <a:lvl3pPr marL="1143000" indent="-228600">
              <a:defRPr b="1">
                <a:solidFill>
                  <a:schemeClr val="tx2"/>
                </a:solidFill>
                <a:latin typeface="Comic Sans MS" pitchFamily="66" charset="0"/>
              </a:defRPr>
            </a:lvl3pPr>
            <a:lvl4pPr marL="1600200" indent="-228600">
              <a:defRPr b="1">
                <a:solidFill>
                  <a:schemeClr val="tx2"/>
                </a:solidFill>
                <a:latin typeface="Comic Sans MS" pitchFamily="66" charset="0"/>
              </a:defRPr>
            </a:lvl4pPr>
            <a:lvl5pPr marL="2057400" indent="-228600">
              <a:defRPr b="1">
                <a:solidFill>
                  <a:schemeClr val="tx2"/>
                </a:solidFill>
                <a:latin typeface="Comic Sans MS" pitchFamily="66" charset="0"/>
              </a:defRPr>
            </a:lvl5pPr>
            <a:lvl6pPr marL="2514600" indent="-228600" eaLnBrk="0" fontAlgn="base" hangingPunct="0">
              <a:spcBef>
                <a:spcPct val="0"/>
              </a:spcBef>
              <a:spcAft>
                <a:spcPct val="0"/>
              </a:spcAft>
              <a:defRPr b="1">
                <a:solidFill>
                  <a:schemeClr val="tx2"/>
                </a:solidFill>
                <a:latin typeface="Comic Sans MS" pitchFamily="66" charset="0"/>
              </a:defRPr>
            </a:lvl6pPr>
            <a:lvl7pPr marL="2971800" indent="-228600" eaLnBrk="0" fontAlgn="base" hangingPunct="0">
              <a:spcBef>
                <a:spcPct val="0"/>
              </a:spcBef>
              <a:spcAft>
                <a:spcPct val="0"/>
              </a:spcAft>
              <a:defRPr b="1">
                <a:solidFill>
                  <a:schemeClr val="tx2"/>
                </a:solidFill>
                <a:latin typeface="Comic Sans MS" pitchFamily="66" charset="0"/>
              </a:defRPr>
            </a:lvl7pPr>
            <a:lvl8pPr marL="3429000" indent="-228600" eaLnBrk="0" fontAlgn="base" hangingPunct="0">
              <a:spcBef>
                <a:spcPct val="0"/>
              </a:spcBef>
              <a:spcAft>
                <a:spcPct val="0"/>
              </a:spcAft>
              <a:defRPr b="1">
                <a:solidFill>
                  <a:schemeClr val="tx2"/>
                </a:solidFill>
                <a:latin typeface="Comic Sans MS" pitchFamily="66" charset="0"/>
              </a:defRPr>
            </a:lvl8pPr>
            <a:lvl9pPr marL="3886200" indent="-228600" eaLnBrk="0" fontAlgn="base" hangingPunct="0">
              <a:spcBef>
                <a:spcPct val="0"/>
              </a:spcBef>
              <a:spcAft>
                <a:spcPct val="0"/>
              </a:spcAft>
              <a:defRPr b="1">
                <a:solidFill>
                  <a:schemeClr val="tx2"/>
                </a:solidFill>
                <a:latin typeface="Comic Sans MS" pitchFamily="66" charset="0"/>
              </a:defRPr>
            </a:lvl9pPr>
          </a:lstStyle>
          <a:p>
            <a:pPr algn="ctr">
              <a:spcBef>
                <a:spcPct val="50000"/>
              </a:spcBef>
            </a:pPr>
            <a:r>
              <a:rPr lang="en-US" altLang="en-US" sz="1400">
                <a:solidFill>
                  <a:srgbClr val="000099"/>
                </a:solidFill>
                <a:latin typeface="Arial" charset="0"/>
              </a:rPr>
              <a:t>IEEE Central Texas Section</a:t>
            </a:r>
          </a:p>
        </p:txBody>
      </p:sp>
    </p:spTree>
  </p:cSld>
  <p:clrMap bg1="lt1" tx1="dk1" bg2="lt2" tx2="dk2" accent1="accent1" accent2="accent2" accent3="accent3" accent4="accent4" accent5="accent5" accent6="accent6" hlink="hlink" folHlink="folHlink"/>
  <p:sldLayoutIdLst>
    <p:sldLayoutId id="2147483679"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s://sites.google.com/site/unmannedsystemslaboratoryutsa/home/U2.jpg?attredirects=0" TargetMode="Externa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3200" dirty="0" smtClean="0"/>
              <a:t>Joint Systems, Man, and Cybernetics/Aerospace &amp; Electronic systems Chapter</a:t>
            </a:r>
          </a:p>
        </p:txBody>
      </p:sp>
      <p:sp>
        <p:nvSpPr>
          <p:cNvPr id="3075" name="Rectangle 3"/>
          <p:cNvSpPr>
            <a:spLocks noGrp="1" noChangeArrowheads="1"/>
          </p:cNvSpPr>
          <p:nvPr>
            <p:ph type="body" idx="1"/>
          </p:nvPr>
        </p:nvSpPr>
        <p:spPr/>
        <p:txBody>
          <a:bodyPr/>
          <a:lstStyle/>
          <a:p>
            <a:r>
              <a:rPr lang="en-US" altLang="en-US" dirty="0" smtClean="0"/>
              <a:t>21 January 2017</a:t>
            </a:r>
          </a:p>
          <a:p>
            <a:pPr>
              <a:buFont typeface="Monotype Sorts" pitchFamily="2" charset="2"/>
              <a:buNone/>
            </a:pPr>
            <a:endParaRPr lang="en-US" altLang="en-US" dirty="0" smtClean="0"/>
          </a:p>
          <a:p>
            <a:pPr lvl="1"/>
            <a:endParaRPr lang="en-US" alt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65" y="304800"/>
            <a:ext cx="9057524" cy="23239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p:txBody>
          <a:bodyPr/>
          <a:lstStyle/>
          <a:p>
            <a:r>
              <a:rPr lang="en-US" altLang="en-US" dirty="0" smtClean="0"/>
              <a:t>Leadership Team</a:t>
            </a:r>
          </a:p>
        </p:txBody>
      </p:sp>
      <p:sp>
        <p:nvSpPr>
          <p:cNvPr id="4099" name="Rectangle 7"/>
          <p:cNvSpPr>
            <a:spLocks noGrp="1" noChangeArrowheads="1"/>
          </p:cNvSpPr>
          <p:nvPr>
            <p:ph type="body" idx="1"/>
          </p:nvPr>
        </p:nvSpPr>
        <p:spPr/>
        <p:txBody>
          <a:bodyPr/>
          <a:lstStyle/>
          <a:p>
            <a:r>
              <a:rPr lang="en-US" altLang="en-US" dirty="0" smtClean="0"/>
              <a:t>Chair – Walt Downing</a:t>
            </a:r>
          </a:p>
          <a:p>
            <a:r>
              <a:rPr lang="en-US" altLang="en-US" dirty="0" smtClean="0"/>
              <a:t>Vice Chair – Dr. </a:t>
            </a:r>
            <a:r>
              <a:rPr lang="en-US" altLang="en-US" dirty="0" err="1" smtClean="0"/>
              <a:t>Sos</a:t>
            </a:r>
            <a:r>
              <a:rPr lang="en-US" altLang="en-US" dirty="0" smtClean="0"/>
              <a:t> </a:t>
            </a:r>
            <a:r>
              <a:rPr lang="en-US" altLang="en-US" dirty="0" err="1" smtClean="0"/>
              <a:t>Agaian</a:t>
            </a:r>
            <a:endParaRPr lang="en-US" altLang="en-US" dirty="0" smtClean="0"/>
          </a:p>
          <a:p>
            <a:r>
              <a:rPr lang="en-US" altLang="en-US" dirty="0" smtClean="0"/>
              <a:t>Other Officers/Committee Chairs</a:t>
            </a:r>
          </a:p>
          <a:p>
            <a:pPr lvl="1"/>
            <a:r>
              <a:rPr lang="en-US" altLang="en-US" dirty="0" smtClean="0"/>
              <a:t>Secretary/Treasurer – Nils Smith</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smtClean="0"/>
              <a:t>SMC28/AES10 Highlights</a:t>
            </a:r>
          </a:p>
        </p:txBody>
      </p:sp>
      <p:sp>
        <p:nvSpPr>
          <p:cNvPr id="5123" name="Rectangle 3"/>
          <p:cNvSpPr>
            <a:spLocks noGrp="1" noChangeArrowheads="1"/>
          </p:cNvSpPr>
          <p:nvPr>
            <p:ph type="body" idx="1"/>
          </p:nvPr>
        </p:nvSpPr>
        <p:spPr>
          <a:xfrm>
            <a:off x="762000" y="1676400"/>
            <a:ext cx="7772400" cy="4114800"/>
          </a:xfrm>
        </p:spPr>
        <p:txBody>
          <a:bodyPr/>
          <a:lstStyle/>
          <a:p>
            <a:r>
              <a:rPr lang="en-US" altLang="en-US" sz="2800" dirty="0" smtClean="0"/>
              <a:t>V-tools Chapter homepage</a:t>
            </a:r>
          </a:p>
          <a:p>
            <a:endParaRPr lang="en-US" altLang="en-US" sz="2800" dirty="0"/>
          </a:p>
          <a:p>
            <a:r>
              <a:rPr lang="en-US" altLang="en-US" sz="2800" dirty="0" smtClean="0"/>
              <a:t>2015 AESS USA Chapter of the Year</a:t>
            </a:r>
          </a:p>
          <a:p>
            <a:endParaRPr lang="en-US" altLang="en-US" sz="2800" dirty="0" smtClean="0"/>
          </a:p>
          <a:p>
            <a:r>
              <a:rPr lang="en-US" altLang="en-US" sz="2800" dirty="0" smtClean="0"/>
              <a:t>AESS $2,500 Award to Trinity University for 2017 Formula SAE competition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081" y="4648200"/>
            <a:ext cx="5377946" cy="13798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en-US" dirty="0" smtClean="0"/>
              <a:t>2016 Spring Meetings</a:t>
            </a:r>
          </a:p>
        </p:txBody>
      </p:sp>
      <p:sp>
        <p:nvSpPr>
          <p:cNvPr id="6147" name="Rectangle 1027"/>
          <p:cNvSpPr>
            <a:spLocks noGrp="1" noChangeArrowheads="1"/>
          </p:cNvSpPr>
          <p:nvPr>
            <p:ph type="body" idx="1"/>
          </p:nvPr>
        </p:nvSpPr>
        <p:spPr>
          <a:xfrm>
            <a:off x="762000" y="1295400"/>
            <a:ext cx="4343400" cy="4495800"/>
          </a:xfrm>
        </p:spPr>
        <p:txBody>
          <a:bodyPr/>
          <a:lstStyle/>
          <a:p>
            <a:r>
              <a:rPr lang="en-US" altLang="en-US" sz="2000" dirty="0" smtClean="0"/>
              <a:t>22 Jan* (held twice, DL series)</a:t>
            </a:r>
          </a:p>
          <a:p>
            <a:pPr lvl="1"/>
            <a:r>
              <a:rPr lang="en-US" altLang="en-US" sz="1800" dirty="0" smtClean="0"/>
              <a:t>Navigation Sensors and Systems in GNSS Degraded and Denied Environments</a:t>
            </a:r>
            <a:endParaRPr lang="en-US" altLang="en-US" sz="1600" dirty="0" smtClean="0"/>
          </a:p>
          <a:p>
            <a:r>
              <a:rPr lang="en-US" altLang="en-US" sz="2000" dirty="0" smtClean="0"/>
              <a:t>23 Feb*</a:t>
            </a:r>
          </a:p>
          <a:p>
            <a:pPr lvl="1"/>
            <a:r>
              <a:rPr lang="en-US" altLang="en-US" sz="1800" dirty="0" smtClean="0"/>
              <a:t>Supersized Robots</a:t>
            </a:r>
          </a:p>
          <a:p>
            <a:r>
              <a:rPr lang="en-US" altLang="en-US" sz="2000" dirty="0" smtClean="0"/>
              <a:t>10 Mar</a:t>
            </a:r>
          </a:p>
          <a:p>
            <a:pPr lvl="1"/>
            <a:r>
              <a:rPr lang="en-US" altLang="en-US" sz="1800" dirty="0" smtClean="0"/>
              <a:t>Creating a Mobile Platform for Cervical Cancer Diagnosis</a:t>
            </a:r>
          </a:p>
          <a:p>
            <a:r>
              <a:rPr lang="en-US" altLang="en-US" sz="2000" dirty="0" smtClean="0"/>
              <a:t>28 Apr*</a:t>
            </a:r>
          </a:p>
          <a:p>
            <a:pPr lvl="1"/>
            <a:r>
              <a:rPr lang="en-US" altLang="en-US" sz="1800" dirty="0" smtClean="0"/>
              <a:t>Ranger:  A Ground-facing Camera-based Localization System for Ground Vehicles</a:t>
            </a:r>
          </a:p>
        </p:txBody>
      </p:sp>
      <p:sp>
        <p:nvSpPr>
          <p:cNvPr id="2" name="TextBox 1"/>
          <p:cNvSpPr txBox="1"/>
          <p:nvPr/>
        </p:nvSpPr>
        <p:spPr>
          <a:xfrm>
            <a:off x="152400" y="6553200"/>
            <a:ext cx="1277914" cy="276999"/>
          </a:xfrm>
          <a:prstGeom prst="rect">
            <a:avLst/>
          </a:prstGeom>
          <a:noFill/>
        </p:spPr>
        <p:txBody>
          <a:bodyPr wrap="none" rtlCol="0">
            <a:spAutoFit/>
          </a:bodyPr>
          <a:lstStyle/>
          <a:p>
            <a:r>
              <a:rPr lang="en-US" sz="1200" dirty="0" smtClean="0"/>
              <a:t>* </a:t>
            </a:r>
            <a:r>
              <a:rPr lang="en-US" sz="1200" dirty="0"/>
              <a:t>a</a:t>
            </a:r>
            <a:r>
              <a:rPr lang="en-US" sz="1200" dirty="0" smtClean="0"/>
              <a:t>lso webcast</a:t>
            </a:r>
            <a:endParaRPr lang="en-US" sz="1200" dirty="0"/>
          </a:p>
        </p:txBody>
      </p:sp>
      <p:pic>
        <p:nvPicPr>
          <p:cNvPr id="2052" name="Picture 4" descr="https://meetings.vtools.ieee.org/meeting_view/picture/394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4495800"/>
            <a:ext cx="1981200" cy="84253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meetings.vtools.ieee.org/meeting_view/picture/3813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646" y="2514600"/>
            <a:ext cx="1294954" cy="167173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meetings.vtools.ieee.org/meeting_view/picture/372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68466" y="1295400"/>
            <a:ext cx="2515235" cy="14372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2016 Fall Meetings</a:t>
            </a:r>
          </a:p>
        </p:txBody>
      </p:sp>
      <p:sp>
        <p:nvSpPr>
          <p:cNvPr id="7171" name="Rectangle 3"/>
          <p:cNvSpPr>
            <a:spLocks noGrp="1" noChangeArrowheads="1"/>
          </p:cNvSpPr>
          <p:nvPr>
            <p:ph type="body" idx="1"/>
          </p:nvPr>
        </p:nvSpPr>
        <p:spPr>
          <a:xfrm>
            <a:off x="381000" y="1158208"/>
            <a:ext cx="4259663" cy="4800600"/>
          </a:xfrm>
        </p:spPr>
        <p:txBody>
          <a:bodyPr/>
          <a:lstStyle/>
          <a:p>
            <a:r>
              <a:rPr lang="en-US" altLang="en-US" sz="1800" dirty="0"/>
              <a:t>19 Sep*</a:t>
            </a:r>
          </a:p>
          <a:p>
            <a:pPr lvl="1"/>
            <a:r>
              <a:rPr lang="en-US" altLang="en-US" sz="1800" dirty="0"/>
              <a:t>Lighter-Than-Air Systems</a:t>
            </a:r>
          </a:p>
          <a:p>
            <a:r>
              <a:rPr lang="en-US" altLang="en-US" sz="1800" dirty="0" smtClean="0"/>
              <a:t>30 Sep</a:t>
            </a:r>
          </a:p>
          <a:p>
            <a:pPr lvl="1"/>
            <a:r>
              <a:rPr lang="en-US" altLang="en-US" sz="1800" dirty="0" smtClean="0"/>
              <a:t>Aerodynamics to Aeronautics</a:t>
            </a:r>
          </a:p>
          <a:p>
            <a:r>
              <a:rPr lang="en-US" altLang="en-US" sz="1800" dirty="0" smtClean="0"/>
              <a:t>14 Oct</a:t>
            </a:r>
          </a:p>
          <a:p>
            <a:pPr lvl="1"/>
            <a:r>
              <a:rPr lang="en-US" altLang="en-US" sz="1800" dirty="0" smtClean="0"/>
              <a:t>UIW AVS Research and Education Laboratory</a:t>
            </a:r>
          </a:p>
          <a:p>
            <a:r>
              <a:rPr lang="en-US" altLang="en-US" sz="1800" dirty="0" smtClean="0"/>
              <a:t>14 Nov</a:t>
            </a:r>
          </a:p>
          <a:p>
            <a:pPr lvl="1"/>
            <a:r>
              <a:rPr lang="en-US" altLang="en-US" sz="1800" dirty="0" smtClean="0"/>
              <a:t>UTSA Unmanned Systems Lab</a:t>
            </a:r>
          </a:p>
          <a:p>
            <a:r>
              <a:rPr lang="en-US" altLang="en-US" sz="1800" dirty="0" smtClean="0"/>
              <a:t>29 Nov</a:t>
            </a:r>
          </a:p>
          <a:p>
            <a:pPr lvl="1"/>
            <a:r>
              <a:rPr lang="en-US" altLang="en-US" sz="1800" dirty="0" smtClean="0"/>
              <a:t>UTSA Technology Symposium</a:t>
            </a:r>
          </a:p>
          <a:p>
            <a:pPr lvl="1"/>
            <a:r>
              <a:rPr lang="en-US" altLang="en-US" sz="1800" dirty="0" smtClean="0"/>
              <a:t>Special Recognition </a:t>
            </a:r>
            <a:r>
              <a:rPr lang="en-US" altLang="en-US" sz="1800" dirty="0" smtClean="0"/>
              <a:t>Certificates</a:t>
            </a:r>
          </a:p>
          <a:p>
            <a:r>
              <a:rPr lang="en-US" altLang="en-US" sz="1800" dirty="0" smtClean="0"/>
              <a:t>16 Dec</a:t>
            </a:r>
          </a:p>
          <a:p>
            <a:pPr lvl="1"/>
            <a:r>
              <a:rPr lang="en-US" altLang="en-US" sz="1800" dirty="0" smtClean="0"/>
              <a:t>People, Patents and Politics: </a:t>
            </a:r>
            <a:r>
              <a:rPr lang="en-US" altLang="en-US" sz="1800" dirty="0" smtClean="0"/>
              <a:t>Wright Bros. vs Glenn Curtiss – The Patent War</a:t>
            </a:r>
            <a:endParaRPr lang="en-US" altLang="en-US" sz="1800" dirty="0" smtClean="0"/>
          </a:p>
        </p:txBody>
      </p:sp>
      <p:pic>
        <p:nvPicPr>
          <p:cNvPr id="2" name="Picture 2" descr="https://meetings.vtools.ieee.org/meeting_view/picture/41069"/>
          <p:cNvPicPr>
            <a:picLocks noChangeAspect="1" noChangeArrowheads="1"/>
          </p:cNvPicPr>
          <p:nvPr/>
        </p:nvPicPr>
        <p:blipFill rotWithShape="1">
          <a:blip r:embed="rId3">
            <a:extLst>
              <a:ext uri="{28A0092B-C50C-407E-A947-70E740481C1C}">
                <a14:useLocalDpi xmlns:a14="http://schemas.microsoft.com/office/drawing/2010/main" val="0"/>
              </a:ext>
            </a:extLst>
          </a:blip>
          <a:srcRect l="57095"/>
          <a:stretch/>
        </p:blipFill>
        <p:spPr bwMode="auto">
          <a:xfrm>
            <a:off x="7086600" y="2133600"/>
            <a:ext cx="1664923" cy="14249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meetings.vtools.ieee.org/meeting_view/picture/410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0663" y="3276600"/>
            <a:ext cx="2085174" cy="11729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sites.google.com/site/unmannedsystemslaboratoryutsa/_/rsrc/1468886285781/home/U2.jpg?height=145&amp;width=320">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0890" y="4572000"/>
            <a:ext cx="2380633" cy="10787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meetings.vtools.ieee.org/meeting_view/picture/40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00600" y="1447800"/>
            <a:ext cx="1765300" cy="117749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2400" y="6553200"/>
            <a:ext cx="1277914" cy="276999"/>
          </a:xfrm>
          <a:prstGeom prst="rect">
            <a:avLst/>
          </a:prstGeom>
          <a:noFill/>
        </p:spPr>
        <p:txBody>
          <a:bodyPr wrap="none" rtlCol="0">
            <a:spAutoFit/>
          </a:bodyPr>
          <a:lstStyle/>
          <a:p>
            <a:r>
              <a:rPr lang="en-US" sz="1200" dirty="0" smtClean="0"/>
              <a:t>* </a:t>
            </a:r>
            <a:r>
              <a:rPr lang="en-US" sz="1200" dirty="0"/>
              <a:t>a</a:t>
            </a:r>
            <a:r>
              <a:rPr lang="en-US" sz="1200" dirty="0" smtClean="0"/>
              <a:t>lso webcast</a:t>
            </a:r>
            <a:endParaRPr lang="en-US" sz="1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Plans</a:t>
            </a:r>
            <a:endParaRPr lang="en-US" dirty="0"/>
          </a:p>
        </p:txBody>
      </p:sp>
      <p:sp>
        <p:nvSpPr>
          <p:cNvPr id="3" name="Content Placeholder 2"/>
          <p:cNvSpPr>
            <a:spLocks noGrp="1"/>
          </p:cNvSpPr>
          <p:nvPr>
            <p:ph idx="1"/>
          </p:nvPr>
        </p:nvSpPr>
        <p:spPr>
          <a:xfrm>
            <a:off x="762000" y="1524000"/>
            <a:ext cx="8077200" cy="4114800"/>
          </a:xfrm>
        </p:spPr>
        <p:txBody>
          <a:bodyPr/>
          <a:lstStyle/>
          <a:p>
            <a:r>
              <a:rPr lang="en-US" sz="1800" dirty="0" smtClean="0"/>
              <a:t>17 January</a:t>
            </a:r>
          </a:p>
          <a:p>
            <a:pPr lvl="1"/>
            <a:r>
              <a:rPr lang="en-US" sz="1800" dirty="0" smtClean="0"/>
              <a:t>Bridging the Disruptive Technology Valley of Death</a:t>
            </a:r>
          </a:p>
          <a:p>
            <a:pPr lvl="1"/>
            <a:r>
              <a:rPr lang="en-US" sz="1800" dirty="0" smtClean="0"/>
              <a:t>Walt Downing, AESS Distinguished Lecturer</a:t>
            </a:r>
            <a:endParaRPr lang="en-US" sz="1800" dirty="0"/>
          </a:p>
          <a:p>
            <a:r>
              <a:rPr lang="en-US" sz="1800" dirty="0" smtClean="0"/>
              <a:t>February</a:t>
            </a:r>
          </a:p>
          <a:p>
            <a:pPr lvl="1"/>
            <a:r>
              <a:rPr lang="en-US" sz="1800" dirty="0" smtClean="0"/>
              <a:t>Engineers Week Meeting - TBD</a:t>
            </a:r>
          </a:p>
          <a:p>
            <a:r>
              <a:rPr lang="en-US" sz="1800" dirty="0" smtClean="0"/>
              <a:t>2&amp;3 March</a:t>
            </a:r>
          </a:p>
          <a:p>
            <a:pPr lvl="1"/>
            <a:r>
              <a:rPr lang="en-US" sz="1800" dirty="0" smtClean="0"/>
              <a:t>AESS Gyro and Accelerometer Technical Panel Meeting</a:t>
            </a:r>
          </a:p>
          <a:p>
            <a:r>
              <a:rPr lang="en-US" sz="1800" dirty="0" smtClean="0"/>
              <a:t>April</a:t>
            </a:r>
          </a:p>
          <a:p>
            <a:pPr lvl="1"/>
            <a:r>
              <a:rPr lang="en-US" sz="1800" dirty="0" smtClean="0"/>
              <a:t>Trinity University Student Project Update</a:t>
            </a:r>
          </a:p>
          <a:p>
            <a:pPr lvl="1"/>
            <a:r>
              <a:rPr lang="en-US" sz="1800" dirty="0" smtClean="0"/>
              <a:t>UTSA Senior Project and CITE Competition</a:t>
            </a:r>
          </a:p>
          <a:p>
            <a:pPr lvl="1"/>
            <a:r>
              <a:rPr lang="en-US" sz="1800" dirty="0" smtClean="0"/>
              <a:t>UTSA Distinguished Lecturer Dr. </a:t>
            </a:r>
            <a:r>
              <a:rPr lang="en-US" sz="1800" dirty="0" err="1" smtClean="0"/>
              <a:t>Maruthi</a:t>
            </a:r>
            <a:r>
              <a:rPr lang="en-US" sz="1800" dirty="0" smtClean="0"/>
              <a:t> </a:t>
            </a:r>
            <a:r>
              <a:rPr lang="en-US" sz="1800" dirty="0" err="1" smtClean="0"/>
              <a:t>Akella</a:t>
            </a:r>
            <a:r>
              <a:rPr lang="en-US" sz="1800" dirty="0" smtClean="0"/>
              <a:t> 26</a:t>
            </a:r>
            <a:r>
              <a:rPr lang="en-US" sz="1800" baseline="30000" dirty="0" smtClean="0"/>
              <a:t>th</a:t>
            </a:r>
            <a:r>
              <a:rPr lang="en-US" sz="1800" dirty="0" smtClean="0"/>
              <a:t> @ 5:00 pm</a:t>
            </a:r>
            <a:endParaRPr lang="en-US" sz="1800" dirty="0"/>
          </a:p>
        </p:txBody>
      </p:sp>
    </p:spTree>
    <p:extLst>
      <p:ext uri="{BB962C8B-B14F-4D97-AF65-F5344CB8AC3E}">
        <p14:creationId xmlns:p14="http://schemas.microsoft.com/office/powerpoint/2010/main" val="2304750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t>SWOT</a:t>
            </a:r>
          </a:p>
        </p:txBody>
      </p:sp>
      <p:sp>
        <p:nvSpPr>
          <p:cNvPr id="8195" name="Rectangle 3"/>
          <p:cNvSpPr>
            <a:spLocks noGrp="1" noChangeArrowheads="1"/>
          </p:cNvSpPr>
          <p:nvPr>
            <p:ph sz="half" idx="1"/>
          </p:nvPr>
        </p:nvSpPr>
        <p:spPr/>
        <p:txBody>
          <a:bodyPr/>
          <a:lstStyle/>
          <a:p>
            <a:r>
              <a:rPr lang="en-US" altLang="en-US" dirty="0" smtClean="0"/>
              <a:t>Strengths</a:t>
            </a:r>
          </a:p>
          <a:p>
            <a:pPr lvl="1"/>
            <a:r>
              <a:rPr lang="en-US" altLang="en-US" dirty="0" smtClean="0"/>
              <a:t>Frequent Meetings</a:t>
            </a:r>
          </a:p>
          <a:p>
            <a:pPr lvl="1"/>
            <a:r>
              <a:rPr lang="en-US" altLang="en-US" dirty="0" smtClean="0"/>
              <a:t>Strong Connections to AESS Leadership</a:t>
            </a:r>
          </a:p>
          <a:p>
            <a:r>
              <a:rPr lang="en-US" altLang="en-US" dirty="0" smtClean="0"/>
              <a:t>Weaknesses</a:t>
            </a:r>
          </a:p>
          <a:p>
            <a:pPr lvl="1"/>
            <a:r>
              <a:rPr lang="en-US" altLang="en-US" dirty="0" smtClean="0"/>
              <a:t>Lack of Permanent Meeting Days/locations</a:t>
            </a:r>
          </a:p>
          <a:p>
            <a:pPr lvl="1"/>
            <a:r>
              <a:rPr lang="en-US" altLang="en-US" dirty="0" smtClean="0"/>
              <a:t>Lack of SMC Content</a:t>
            </a:r>
          </a:p>
        </p:txBody>
      </p:sp>
      <p:sp>
        <p:nvSpPr>
          <p:cNvPr id="5" name="Content Placeholder 4"/>
          <p:cNvSpPr>
            <a:spLocks noGrp="1"/>
          </p:cNvSpPr>
          <p:nvPr>
            <p:ph sz="half" idx="2"/>
          </p:nvPr>
        </p:nvSpPr>
        <p:spPr/>
        <p:txBody>
          <a:bodyPr/>
          <a:lstStyle/>
          <a:p>
            <a:r>
              <a:rPr lang="en-US" dirty="0" smtClean="0"/>
              <a:t>Opportunities</a:t>
            </a:r>
          </a:p>
          <a:p>
            <a:pPr lvl="1"/>
            <a:r>
              <a:rPr lang="en-US" dirty="0" smtClean="0"/>
              <a:t>Collaboration with</a:t>
            </a:r>
          </a:p>
          <a:p>
            <a:pPr lvl="2"/>
            <a:r>
              <a:rPr lang="en-US" altLang="en-US" dirty="0" smtClean="0"/>
              <a:t>IEEE Systems Council</a:t>
            </a:r>
          </a:p>
          <a:p>
            <a:pPr lvl="2"/>
            <a:r>
              <a:rPr lang="en-US" altLang="en-US" dirty="0" smtClean="0"/>
              <a:t>AUVSI</a:t>
            </a:r>
          </a:p>
          <a:p>
            <a:pPr lvl="2"/>
            <a:r>
              <a:rPr lang="en-US" altLang="en-US" dirty="0" smtClean="0"/>
              <a:t>AIAA</a:t>
            </a:r>
          </a:p>
          <a:p>
            <a:pPr lvl="1"/>
            <a:r>
              <a:rPr lang="en-US" dirty="0" smtClean="0"/>
              <a:t>UIW, Trinity Connections</a:t>
            </a:r>
          </a:p>
          <a:p>
            <a:r>
              <a:rPr lang="en-US" dirty="0" smtClean="0"/>
              <a:t>Threats</a:t>
            </a:r>
          </a:p>
          <a:p>
            <a:pPr lvl="1"/>
            <a:r>
              <a:rPr lang="en-US" dirty="0" smtClean="0"/>
              <a:t>Competing time commitments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14350" y="336550"/>
            <a:ext cx="8121650" cy="3168650"/>
          </a:xfrm>
        </p:spPr>
        <p:txBody>
          <a:bodyPr/>
          <a:lstStyle/>
          <a:p>
            <a:r>
              <a:rPr lang="en-US" altLang="en-US" sz="6000" smtClean="0"/>
              <a:t>QUESTIONS???</a:t>
            </a:r>
            <a:br>
              <a:rPr lang="en-US" altLang="en-US" sz="6000" smtClean="0"/>
            </a:br>
            <a:r>
              <a:rPr lang="en-US" altLang="en-US" sz="6000" smtClean="0"/>
              <a:t/>
            </a:r>
            <a:br>
              <a:rPr lang="en-US" altLang="en-US" sz="6000" smtClean="0"/>
            </a:br>
            <a:r>
              <a:rPr lang="en-US" altLang="en-US" sz="6000" smtClean="0"/>
              <a:t>Thanks</a:t>
            </a:r>
            <a:endParaRPr lang="en-US" alt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IEEE">
  <a:themeElements>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EE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EE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Office\Templates\Design Templates 97\IEEE.pot</Template>
  <TotalTime>4083</TotalTime>
  <Pages>32</Pages>
  <Words>390</Words>
  <Application>Microsoft Office PowerPoint</Application>
  <PresentationFormat>On-screen Show (4:3)</PresentationFormat>
  <Paragraphs>85</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vt:lpstr>
      <vt:lpstr>Joint Systems, Man, and Cybernetics/Aerospace &amp; Electronic systems Chapter</vt:lpstr>
      <vt:lpstr>Leadership Team</vt:lpstr>
      <vt:lpstr>SMC28/AES10 Highlights</vt:lpstr>
      <vt:lpstr>2016 Spring Meetings</vt:lpstr>
      <vt:lpstr>2016 Fall Meetings</vt:lpstr>
      <vt:lpstr>2017 Plans</vt:lpstr>
      <vt:lpstr>SWOT</vt:lpstr>
      <vt:lpstr>QUESTIONS???  Thanks</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IEEE</dc:creator>
  <cp:lastModifiedBy>Downing, Walt D.</cp:lastModifiedBy>
  <cp:revision>297</cp:revision>
  <cp:lastPrinted>2001-04-19T18:51:31Z</cp:lastPrinted>
  <dcterms:created xsi:type="dcterms:W3CDTF">2000-08-08T21:15:08Z</dcterms:created>
  <dcterms:modified xsi:type="dcterms:W3CDTF">2017-01-18T16:59:12Z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corporate-communications@ieee.org</vt:lpwstr>
  </property>
  <property fmtid="{D5CDD505-2E9C-101B-9397-08002B2CF9AE}" pid="8" name="HomePage">
    <vt:lpwstr>www.ieee.org</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4</vt:i4>
  </property>
  <property fmtid="{D5CDD505-2E9C-101B-9397-08002B2CF9AE}" pid="21" name="OutputDir">
    <vt:lpwstr>K:\PPT\corp2000</vt:lpwstr>
  </property>
</Properties>
</file>